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339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035"/>
    <p:restoredTop sz="94588"/>
  </p:normalViewPr>
  <p:slideViewPr>
    <p:cSldViewPr snapToGrid="0" snapToObjects="1">
      <p:cViewPr varScale="1">
        <p:scale>
          <a:sx n="76" d="100"/>
          <a:sy n="76" d="100"/>
        </p:scale>
        <p:origin x="216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9CBA4-FEFC-DA49-96C1-D51E2513DEE1}" type="datetimeFigureOut">
              <a:rPr lang="en-US" smtClean="0"/>
              <a:t>7/7/21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5915B2-91F4-4941-8C74-085956E41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268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BAEC72-96F8-4215-AC39-3CD4057EB2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742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606D7-0743-AF49-B749-187191FA94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ACB2F8-867F-D14E-8FBF-6417307A5B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9E06B-16FD-E048-8565-9B6368963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DB2C8-3A18-2148-8EFA-EFD6A4679E11}" type="datetimeFigureOut">
              <a:rPr lang="en-US" smtClean="0"/>
              <a:t>7/7/21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BB9F03-56B4-EC4A-8623-97C88488B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EEA393-6E63-8642-890A-D8D57A716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3BD7-C493-BD4F-B59F-8AF447F65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790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311D4-6DB5-5148-BA1E-10ACF27C8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8E996B-40C9-2F4F-B93A-03DE046477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51D6B-C3D6-BA43-888C-FEFFDE410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DB2C8-3A18-2148-8EFA-EFD6A4679E11}" type="datetimeFigureOut">
              <a:rPr lang="en-US" smtClean="0"/>
              <a:t>7/7/21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6096B4-7A62-F443-8806-290546DA5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DC10E-8DE6-1840-AABF-4FD4C81B6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3BD7-C493-BD4F-B59F-8AF447F65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850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16ACAD-BF38-4B41-B991-F45CCF2813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574B40-4396-804F-99DD-9EEA8239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A3140E-9EC4-D445-9CA4-DCD065933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DB2C8-3A18-2148-8EFA-EFD6A4679E11}" type="datetimeFigureOut">
              <a:rPr lang="en-US" smtClean="0"/>
              <a:t>7/7/21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3DED-ACC0-7E49-B8C9-A87CB387A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9F2B3-260D-054E-AB16-8488B9A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3BD7-C493-BD4F-B59F-8AF447F65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136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0603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69BDB-34D1-AE47-8798-14F6030A7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E23443-E814-184A-8CB5-47CA0FA55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BD045-3F93-B04B-83BC-46BEB35B0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DB2C8-3A18-2148-8EFA-EFD6A4679E11}" type="datetimeFigureOut">
              <a:rPr lang="en-US" smtClean="0"/>
              <a:t>7/7/21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6769E-E96B-174F-924E-CE0E1303A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F240B-9F2C-3849-BEBB-8D9630ADF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3BD7-C493-BD4F-B59F-8AF447F65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92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053D0-C56E-D140-8C11-605902C20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7C8274-DA76-E649-A5A9-4B48482CE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D82D24-A37D-3A43-A65B-7A75E5C4F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DB2C8-3A18-2148-8EFA-EFD6A4679E11}" type="datetimeFigureOut">
              <a:rPr lang="en-US" smtClean="0"/>
              <a:t>7/7/21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B61BD-EF34-4F4A-A85A-27B42AF9B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3987F2-D8C8-A843-90C5-0726F8176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3BD7-C493-BD4F-B59F-8AF447F65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048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ABAF8-E65C-4C47-8990-981EB8557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AB69D-2FDE-E34E-B77E-8E7807CE8E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4A1A1E-7364-0E4D-929D-5CD871281B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13CD72-DA54-904A-BBCC-0E320A385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DB2C8-3A18-2148-8EFA-EFD6A4679E11}" type="datetimeFigureOut">
              <a:rPr lang="en-US" smtClean="0"/>
              <a:t>7/7/21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B4F7F8-4E96-874B-967E-2EE2001E1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A9AC25-C315-044A-BD1B-64C7A2FE5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3BD7-C493-BD4F-B59F-8AF447F65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7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88BC5-0D86-CD45-A7A9-CECE5C492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A42406-5342-3948-9D76-521ECF65F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1E1A6F-0BB2-FC41-98D3-B6E0EF05CA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4324B1-B18F-AF40-9607-7AE0E6084F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C62658-BED0-C847-89C0-7DB334D012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203C23-5D94-7F4B-8344-AE9D3DBF3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DB2C8-3A18-2148-8EFA-EFD6A4679E11}" type="datetimeFigureOut">
              <a:rPr lang="en-US" smtClean="0"/>
              <a:t>7/7/21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D51006-8B82-2640-B143-B72709E91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425188-80D9-9C48-AA9F-17014F1A2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3BD7-C493-BD4F-B59F-8AF447F65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5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92B65-31E6-B248-AC40-5D5C45FC6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477F74-C704-2B4B-A54D-119BA80B6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DB2C8-3A18-2148-8EFA-EFD6A4679E11}" type="datetimeFigureOut">
              <a:rPr lang="en-US" smtClean="0"/>
              <a:t>7/7/21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A062D2-D4E5-7B4D-9102-2795D8578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CCE0B5-4150-E944-9718-438B7C097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3BD7-C493-BD4F-B59F-8AF447F65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809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52384F-26C4-A046-9C7C-78DB0ABA0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DB2C8-3A18-2148-8EFA-EFD6A4679E11}" type="datetimeFigureOut">
              <a:rPr lang="en-US" smtClean="0"/>
              <a:t>7/7/21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774A0F-45C4-B84F-B4A7-DBB5B6FF5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7FC550-74F0-FE47-9326-97DFF6A7E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3BD7-C493-BD4F-B59F-8AF447F65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564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96170-9D51-7C4D-B54D-4E4780C93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54C45-71BC-1840-BADB-F5E09428A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27A71A-CAB6-D544-90F9-70311F11F6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A8D4E0-79D1-5C4B-B8F0-FFD92F351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DB2C8-3A18-2148-8EFA-EFD6A4679E11}" type="datetimeFigureOut">
              <a:rPr lang="en-US" smtClean="0"/>
              <a:t>7/7/21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95BC3D-94A7-424F-88F5-39BA5207C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49FCC-A5F6-AD4A-9EDB-6EF1793A3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3BD7-C493-BD4F-B59F-8AF447F65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59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5E731-127A-7540-9917-BF3128938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2F9FB3-C05B-284D-B47D-BD381B8895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194A2A-9E6A-FB43-88F4-0F59078D2A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42B30D-D883-3F40-B1B9-C1511C6B6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DB2C8-3A18-2148-8EFA-EFD6A4679E11}" type="datetimeFigureOut">
              <a:rPr lang="en-US" smtClean="0"/>
              <a:t>7/7/21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2C0BB9-699A-9E4A-92BD-FEB6A81C8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F077BF-6CDA-0649-819C-651F0A2AB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3BD7-C493-BD4F-B59F-8AF447F65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811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AF47BF-4D21-3A4B-BDAD-46577DD9E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F8EEC-E17F-1C4B-97E0-10F821E55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454083-EF06-1147-8621-2C73286849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DB2C8-3A18-2148-8EFA-EFD6A4679E11}" type="datetimeFigureOut">
              <a:rPr lang="en-US" smtClean="0"/>
              <a:t>7/7/21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BA1BA-FF83-3F4A-98AF-8CDF2637F5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8FA9B-DF9A-F64E-9E00-3B63750AD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3BD7-C493-BD4F-B59F-8AF447F65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620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F25E726-0AEE-49FD-970C-ABBCC8EA6D55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67"/>
          <a:stretch/>
        </p:blipFill>
        <p:spPr bwMode="auto">
          <a:xfrm>
            <a:off x="1150813" y="410882"/>
            <a:ext cx="3930841" cy="2044451"/>
          </a:xfrm>
          <a:prstGeom prst="rect">
            <a:avLst/>
          </a:prstGeom>
          <a:noFill/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248BCFB-D578-4C60-AB8B-7867823CB924}"/>
              </a:ext>
            </a:extLst>
          </p:cNvPr>
          <p:cNvSpPr txBox="1"/>
          <p:nvPr/>
        </p:nvSpPr>
        <p:spPr>
          <a:xfrm>
            <a:off x="892474" y="2908605"/>
            <a:ext cx="4502486" cy="2309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GB" sz="1692" b="1" dirty="0"/>
          </a:p>
          <a:p>
            <a:pPr algn="just"/>
            <a:r>
              <a:rPr lang="en-GB" sz="1692" dirty="0"/>
              <a:t>We aim to</a:t>
            </a:r>
            <a:r>
              <a:rPr lang="en-GB" sz="1692" b="1" dirty="0"/>
              <a:t> </a:t>
            </a:r>
            <a:r>
              <a:rPr lang="en-GB" sz="1692" dirty="0"/>
              <a:t>describe blood and endometrial immune cells women who are </a:t>
            </a:r>
            <a:r>
              <a:rPr lang="en-GB" sz="1692" dirty="0" err="1"/>
              <a:t>subfertile</a:t>
            </a:r>
            <a:r>
              <a:rPr lang="en-GB" sz="1692" dirty="0"/>
              <a:t>, have recurrent pregnancy loss or recurrent implantation failure and compare to women without fertility issues.</a:t>
            </a:r>
          </a:p>
          <a:p>
            <a:pPr algn="just"/>
            <a:endParaRPr lang="en-GB" sz="1692" b="1" dirty="0"/>
          </a:p>
          <a:p>
            <a:pPr algn="just">
              <a:lnSpc>
                <a:spcPct val="150000"/>
              </a:lnSpc>
            </a:pPr>
            <a:endParaRPr lang="en-GB" sz="1904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328A24D-70AB-0D40-9B67-E4CC8B978120}"/>
              </a:ext>
            </a:extLst>
          </p:cNvPr>
          <p:cNvSpPr/>
          <p:nvPr/>
        </p:nvSpPr>
        <p:spPr>
          <a:xfrm>
            <a:off x="6797042" y="2322822"/>
            <a:ext cx="474687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In collaboration with Wolfson Fertility Centre </a:t>
            </a:r>
          </a:p>
          <a:p>
            <a:endParaRPr lang="en-US" dirty="0"/>
          </a:p>
          <a:p>
            <a:r>
              <a:rPr lang="en-US" dirty="0"/>
              <a:t>https://</a:t>
            </a:r>
            <a:r>
              <a:rPr lang="en-US" dirty="0" err="1"/>
              <a:t>imperialprivatehealthcare.co.uk</a:t>
            </a:r>
            <a:r>
              <a:rPr lang="en-US" dirty="0"/>
              <a:t>/fertility/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E93946-7EA8-094E-ACB1-DE8A7B57E883}"/>
              </a:ext>
            </a:extLst>
          </p:cNvPr>
          <p:cNvSpPr txBox="1"/>
          <p:nvPr/>
        </p:nvSpPr>
        <p:spPr>
          <a:xfrm>
            <a:off x="6797042" y="4156364"/>
            <a:ext cx="38304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further information please email </a:t>
            </a:r>
          </a:p>
          <a:p>
            <a:endParaRPr lang="en-US" dirty="0"/>
          </a:p>
          <a:p>
            <a:r>
              <a:rPr lang="en-US" dirty="0" err="1"/>
              <a:t>EarlyPregnancyResearch@wrh.ox.ac.uk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E151007-EEB8-7048-9A77-40CAE190E42F}"/>
              </a:ext>
            </a:extLst>
          </p:cNvPr>
          <p:cNvSpPr/>
          <p:nvPr/>
        </p:nvSpPr>
        <p:spPr>
          <a:xfrm>
            <a:off x="1150813" y="2322822"/>
            <a:ext cx="40515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u="sng" dirty="0">
                <a:latin typeface="Cambria" panose="02040503050406030204" pitchFamily="18" charset="0"/>
              </a:rPr>
              <a:t>P</a:t>
            </a:r>
            <a:r>
              <a:rPr lang="en-GB" b="1" dirty="0">
                <a:latin typeface="Cambria" panose="02040503050406030204" pitchFamily="18" charset="0"/>
              </a:rPr>
              <a:t>eri-implantation </a:t>
            </a:r>
            <a:r>
              <a:rPr lang="en-GB" b="1" u="sng" dirty="0">
                <a:latin typeface="Cambria" panose="02040503050406030204" pitchFamily="18" charset="0"/>
              </a:rPr>
              <a:t>I</a:t>
            </a:r>
            <a:r>
              <a:rPr lang="en-GB" b="1" dirty="0">
                <a:latin typeface="Cambria" panose="02040503050406030204" pitchFamily="18" charset="0"/>
              </a:rPr>
              <a:t>mmune </a:t>
            </a:r>
            <a:r>
              <a:rPr lang="en-GB" b="1" u="sng" dirty="0">
                <a:latin typeface="Cambria" panose="02040503050406030204" pitchFamily="18" charset="0"/>
              </a:rPr>
              <a:t>P</a:t>
            </a:r>
            <a:r>
              <a:rPr lang="en-GB" b="1" dirty="0">
                <a:latin typeface="Cambria" panose="02040503050406030204" pitchFamily="18" charset="0"/>
              </a:rPr>
              <a:t>rofiling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1078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B6BCC2F3-9BDE-8A43-A7E9-2C48A6640A19}"/>
              </a:ext>
            </a:extLst>
          </p:cNvPr>
          <p:cNvGrpSpPr/>
          <p:nvPr/>
        </p:nvGrpSpPr>
        <p:grpSpPr>
          <a:xfrm>
            <a:off x="605641" y="403221"/>
            <a:ext cx="5490359" cy="5624074"/>
            <a:chOff x="985651" y="256046"/>
            <a:chExt cx="5490359" cy="5624074"/>
          </a:xfrm>
        </p:grpSpPr>
        <p:pic>
          <p:nvPicPr>
            <p:cNvPr id="5" name="image3.jpeg">
              <a:extLst>
                <a:ext uri="{FF2B5EF4-FFF2-40B4-BE49-F238E27FC236}">
                  <a16:creationId xmlns:a16="http://schemas.microsoft.com/office/drawing/2014/main" id="{AD8C84F9-D67F-6B47-A872-45EDB0951443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23925" y="2070120"/>
              <a:ext cx="3813810" cy="381000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2ECFD0D-A1DF-A740-BC15-41755CD0FD7C}"/>
                </a:ext>
              </a:extLst>
            </p:cNvPr>
            <p:cNvSpPr txBox="1"/>
            <p:nvPr/>
          </p:nvSpPr>
          <p:spPr>
            <a:xfrm>
              <a:off x="985651" y="256046"/>
              <a:ext cx="5490359" cy="147732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The PIP study compares immune cells populations in the peripheral blood and endometrium from women – a venous blood sample and endometrial biopsy are taken in the mid-luteal phase of the menstrual cycle, prior to an IVF cycle or normal menstrual cycle.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3A962B6-0B8F-BA4E-BBCE-3909D74DB931}"/>
              </a:ext>
            </a:extLst>
          </p:cNvPr>
          <p:cNvGrpSpPr/>
          <p:nvPr/>
        </p:nvGrpSpPr>
        <p:grpSpPr>
          <a:xfrm>
            <a:off x="6978076" y="227231"/>
            <a:ext cx="3962400" cy="6185952"/>
            <a:chOff x="6978076" y="227231"/>
            <a:chExt cx="3962400" cy="6185952"/>
          </a:xfrm>
        </p:grpSpPr>
        <p:pic>
          <p:nvPicPr>
            <p:cNvPr id="4" name="image22.jpeg">
              <a:extLst>
                <a:ext uri="{FF2B5EF4-FFF2-40B4-BE49-F238E27FC236}">
                  <a16:creationId xmlns:a16="http://schemas.microsoft.com/office/drawing/2014/main" id="{D42B1851-FA0D-434A-9A76-A74744B8AF93}"/>
                </a:ext>
              </a:extLst>
            </p:cNvPr>
            <p:cNvPicPr/>
            <p:nvPr/>
          </p:nvPicPr>
          <p:blipFill rotWithShape="1">
            <a:blip r:embed="rId3" cstate="print"/>
            <a:srcRect r="33747"/>
            <a:stretch/>
          </p:blipFill>
          <p:spPr>
            <a:xfrm>
              <a:off x="7841974" y="810309"/>
              <a:ext cx="2234605" cy="4536684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72C8110-095C-E042-95E8-F8957778AEBA}"/>
                </a:ext>
              </a:extLst>
            </p:cNvPr>
            <p:cNvSpPr/>
            <p:nvPr/>
          </p:nvSpPr>
          <p:spPr>
            <a:xfrm>
              <a:off x="7841974" y="680353"/>
              <a:ext cx="248643" cy="3286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298C7DC-36F8-0344-B716-5F729162C4A5}"/>
                </a:ext>
              </a:extLst>
            </p:cNvPr>
            <p:cNvSpPr/>
            <p:nvPr/>
          </p:nvSpPr>
          <p:spPr>
            <a:xfrm>
              <a:off x="7774804" y="3013673"/>
              <a:ext cx="248643" cy="3286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image22.jpeg">
              <a:extLst>
                <a:ext uri="{FF2B5EF4-FFF2-40B4-BE49-F238E27FC236}">
                  <a16:creationId xmlns:a16="http://schemas.microsoft.com/office/drawing/2014/main" id="{A62093B6-7BB1-724C-8BE1-0C8A9A672614}"/>
                </a:ext>
              </a:extLst>
            </p:cNvPr>
            <p:cNvPicPr/>
            <p:nvPr/>
          </p:nvPicPr>
          <p:blipFill rotWithShape="1">
            <a:blip r:embed="rId3" cstate="print"/>
            <a:srcRect l="67012" t="55888" r="-2087" b="23769"/>
            <a:stretch/>
          </p:blipFill>
          <p:spPr>
            <a:xfrm>
              <a:off x="7913413" y="5476949"/>
              <a:ext cx="1200151" cy="936234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8838518-4233-084D-9B90-EEEBC55E9B90}"/>
                </a:ext>
              </a:extLst>
            </p:cNvPr>
            <p:cNvSpPr txBox="1"/>
            <p:nvPr/>
          </p:nvSpPr>
          <p:spPr>
            <a:xfrm>
              <a:off x="6978076" y="227231"/>
              <a:ext cx="396240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Flow cytometry reveals the immune cells present in each sample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7264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118</Words>
  <Application>Microsoft Macintosh PowerPoint</Application>
  <PresentationFormat>Widescreen</PresentationFormat>
  <Paragraphs>12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 Southcombe</dc:creator>
  <cp:lastModifiedBy>Jen Southcombe</cp:lastModifiedBy>
  <cp:revision>6</cp:revision>
  <dcterms:created xsi:type="dcterms:W3CDTF">2021-04-22T13:32:56Z</dcterms:created>
  <dcterms:modified xsi:type="dcterms:W3CDTF">2021-07-07T09:51:32Z</dcterms:modified>
</cp:coreProperties>
</file>