
<file path=[Content_Types].xml><?xml version="1.0" encoding="utf-8"?>
<Types xmlns="http://schemas.openxmlformats.org/package/2006/content-types">
  <Default Extension="png" ContentType="image/png"/>
  <Default Extension="mpg" ContentType="video/mpe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vml" ContentType="application/vnd.openxmlformats-officedocument.vmlDrawing"/>
  <Default Extension="jpg" ContentType="image/jp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media/image4.jpg" ContentType="image/jpeg"/>
  <Override PartName="/ppt/media/image6.JPG" ContentType="image/jpeg"/>
  <Override PartName="/ppt/media/image7.JPG" ContentType="image/jpeg"/>
  <Override PartName="/ppt/media/image8.JPG" ContentType="image/jpeg"/>
  <Override PartName="/ppt/media/image9.jp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8"/>
  </p:notesMasterIdLst>
  <p:sldIdLst>
    <p:sldId id="1068" r:id="rId5"/>
    <p:sldId id="1063" r:id="rId6"/>
    <p:sldId id="1067" r:id="rId7"/>
  </p:sldIdLst>
  <p:sldSz cx="20104100" cy="11309350"/>
  <p:notesSz cx="20104100" cy="1130935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FDEE"/>
    <a:srgbClr val="E8FFF5"/>
    <a:srgbClr val="A4E5E0"/>
    <a:srgbClr val="76BAB1"/>
    <a:srgbClr val="008766"/>
    <a:srgbClr val="004900"/>
    <a:srgbClr val="005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25"/>
    <p:restoredTop sz="94705"/>
  </p:normalViewPr>
  <p:slideViewPr>
    <p:cSldViewPr>
      <p:cViewPr varScale="1">
        <p:scale>
          <a:sx n="35" d="100"/>
          <a:sy n="35" d="100"/>
        </p:scale>
        <p:origin x="176" y="84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8712200" cy="5667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1387138" y="0"/>
            <a:ext cx="8712200" cy="5667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49FA15-8BD4-B54F-9105-2341FCDBDE08}" type="datetimeFigureOut">
              <a:rPr lang="en-US" smtClean="0"/>
              <a:t>9/28/21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659563" y="1414463"/>
            <a:ext cx="6784975" cy="38163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2009775" y="5441950"/>
            <a:ext cx="16084550" cy="44545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742613"/>
            <a:ext cx="8712200" cy="5667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1387138" y="10742613"/>
            <a:ext cx="8712200" cy="5667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A15104-2726-3D43-8497-700C1AA104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77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0104100" cy="1267460"/>
          </a:xfrm>
          <a:custGeom>
            <a:avLst/>
            <a:gdLst/>
            <a:ahLst/>
            <a:cxnLst/>
            <a:rect l="l" t="t" r="r" b="b"/>
            <a:pathLst>
              <a:path w="20104100" h="1267460">
                <a:moveTo>
                  <a:pt x="20104099" y="0"/>
                </a:moveTo>
                <a:lnTo>
                  <a:pt x="0" y="0"/>
                </a:lnTo>
                <a:lnTo>
                  <a:pt x="0" y="1266977"/>
                </a:lnTo>
                <a:lnTo>
                  <a:pt x="20104099" y="1266977"/>
                </a:lnTo>
                <a:lnTo>
                  <a:pt x="20104099" y="0"/>
                </a:lnTo>
                <a:close/>
              </a:path>
            </a:pathLst>
          </a:custGeom>
          <a:solidFill>
            <a:srgbClr val="8AC7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00107" y="340311"/>
            <a:ext cx="18703884" cy="550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6333236"/>
            <a:ext cx="14072870" cy="2827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9/28/21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50" b="1" i="0">
                <a:solidFill>
                  <a:schemeClr val="bg1"/>
                </a:solidFill>
                <a:latin typeface="Gotham"/>
                <a:cs typeface="Gotham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9/28/21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50" b="1" i="0">
                <a:solidFill>
                  <a:schemeClr val="bg1"/>
                </a:solidFill>
                <a:latin typeface="Gotham"/>
                <a:cs typeface="Gotham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9/28/21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50" b="1" i="0">
                <a:solidFill>
                  <a:schemeClr val="bg1"/>
                </a:solidFill>
                <a:latin typeface="Gotham"/>
                <a:cs typeface="Gotham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9/28/21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9/28/21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0104099" cy="1130855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20104100" cy="5654675"/>
          </a:xfrm>
          <a:custGeom>
            <a:avLst/>
            <a:gdLst/>
            <a:ahLst/>
            <a:cxnLst/>
            <a:rect l="l" t="t" r="r" b="b"/>
            <a:pathLst>
              <a:path w="20104100" h="5654675">
                <a:moveTo>
                  <a:pt x="20104099" y="0"/>
                </a:moveTo>
                <a:lnTo>
                  <a:pt x="0" y="0"/>
                </a:lnTo>
                <a:lnTo>
                  <a:pt x="0" y="5654278"/>
                </a:lnTo>
                <a:lnTo>
                  <a:pt x="20104099" y="5654278"/>
                </a:lnTo>
                <a:lnTo>
                  <a:pt x="20104099" y="0"/>
                </a:lnTo>
                <a:close/>
              </a:path>
            </a:pathLst>
          </a:custGeom>
          <a:solidFill>
            <a:srgbClr val="8AC7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176957" y="3642334"/>
            <a:ext cx="13750185" cy="13614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550" b="1" i="0">
                <a:solidFill>
                  <a:schemeClr val="bg1"/>
                </a:solidFill>
                <a:latin typeface="Gotham"/>
                <a:cs typeface="Gotham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05205" y="2601150"/>
            <a:ext cx="18093690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835394" y="10517696"/>
            <a:ext cx="6433312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5205" y="10517696"/>
            <a:ext cx="4623943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9/28/21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474953" y="10517696"/>
            <a:ext cx="4623943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tiff"/><Relationship Id="rId7" Type="http://schemas.openxmlformats.org/officeDocument/2006/relationships/image" Target="../media/image7.JP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JPG"/><Relationship Id="rId5" Type="http://schemas.openxmlformats.org/officeDocument/2006/relationships/image" Target="../media/image5.jpeg"/><Relationship Id="rId4" Type="http://schemas.openxmlformats.org/officeDocument/2006/relationships/image" Target="../media/image4.jpg"/><Relationship Id="rId9" Type="http://schemas.openxmlformats.org/officeDocument/2006/relationships/image" Target="../media/image9.jp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media" Target="../media/media4.mp4"/><Relationship Id="rId13" Type="http://schemas.openxmlformats.org/officeDocument/2006/relationships/image" Target="../media/image11.png"/><Relationship Id="rId18" Type="http://schemas.openxmlformats.org/officeDocument/2006/relationships/image" Target="../media/image16.png"/><Relationship Id="rId26" Type="http://schemas.openxmlformats.org/officeDocument/2006/relationships/image" Target="../media/image22.png"/><Relationship Id="rId3" Type="http://schemas.microsoft.com/office/2007/relationships/media" Target="../media/media1.mp4"/><Relationship Id="rId21" Type="http://schemas.openxmlformats.org/officeDocument/2006/relationships/image" Target="../media/image17.jpeg"/><Relationship Id="rId7" Type="http://schemas.openxmlformats.org/officeDocument/2006/relationships/video" Target="../media/media3.mpg"/><Relationship Id="rId12" Type="http://schemas.openxmlformats.org/officeDocument/2006/relationships/image" Target="../media/image3.tiff"/><Relationship Id="rId17" Type="http://schemas.openxmlformats.org/officeDocument/2006/relationships/image" Target="../media/image15.png"/><Relationship Id="rId25" Type="http://schemas.openxmlformats.org/officeDocument/2006/relationships/image" Target="../media/image21.png"/><Relationship Id="rId2" Type="http://schemas.openxmlformats.org/officeDocument/2006/relationships/video" Target="NULL" TargetMode="External"/><Relationship Id="rId16" Type="http://schemas.openxmlformats.org/officeDocument/2006/relationships/image" Target="../media/image14.png"/><Relationship Id="rId20" Type="http://schemas.openxmlformats.org/officeDocument/2006/relationships/image" Target="../media/image10.png"/><Relationship Id="rId1" Type="http://schemas.openxmlformats.org/officeDocument/2006/relationships/vmlDrawing" Target="../drawings/vmlDrawing1.vml"/><Relationship Id="rId6" Type="http://schemas.microsoft.com/office/2007/relationships/media" Target="../media/media3.mpg"/><Relationship Id="rId11" Type="http://schemas.openxmlformats.org/officeDocument/2006/relationships/image" Target="../media/image2.tiff"/><Relationship Id="rId24" Type="http://schemas.openxmlformats.org/officeDocument/2006/relationships/image" Target="../media/image20.png"/><Relationship Id="rId5" Type="http://schemas.openxmlformats.org/officeDocument/2006/relationships/video" Target="../media/media2.mp4"/><Relationship Id="rId15" Type="http://schemas.openxmlformats.org/officeDocument/2006/relationships/image" Target="../media/image13.png"/><Relationship Id="rId23" Type="http://schemas.openxmlformats.org/officeDocument/2006/relationships/image" Target="../media/image19.png"/><Relationship Id="rId10" Type="http://schemas.openxmlformats.org/officeDocument/2006/relationships/slideLayout" Target="../slideLayouts/slideLayout5.xml"/><Relationship Id="rId19" Type="http://schemas.openxmlformats.org/officeDocument/2006/relationships/oleObject" Target="../embeddings/oleObject1.bin"/><Relationship Id="rId4" Type="http://schemas.microsoft.com/office/2007/relationships/media" Target="../media/media2.mp4"/><Relationship Id="rId9" Type="http://schemas.openxmlformats.org/officeDocument/2006/relationships/video" Target="../media/media4.mp4"/><Relationship Id="rId14" Type="http://schemas.openxmlformats.org/officeDocument/2006/relationships/image" Target="../media/image12.png"/><Relationship Id="rId22" Type="http://schemas.openxmlformats.org/officeDocument/2006/relationships/image" Target="../media/image18.png"/><Relationship Id="rId27" Type="http://schemas.openxmlformats.org/officeDocument/2006/relationships/image" Target="../media/image2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3.tiff"/><Relationship Id="rId7" Type="http://schemas.openxmlformats.org/officeDocument/2006/relationships/image" Target="../media/image27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.tiff"/><Relationship Id="rId5" Type="http://schemas.openxmlformats.org/officeDocument/2006/relationships/image" Target="../media/image25.tiff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1729070A-49C6-6B4D-A78F-77F315B07608}"/>
              </a:ext>
            </a:extLst>
          </p:cNvPr>
          <p:cNvGrpSpPr/>
          <p:nvPr/>
        </p:nvGrpSpPr>
        <p:grpSpPr>
          <a:xfrm>
            <a:off x="298450" y="117206"/>
            <a:ext cx="19236569" cy="1992683"/>
            <a:chOff x="298450" y="117206"/>
            <a:chExt cx="19236569" cy="1992683"/>
          </a:xfrm>
        </p:grpSpPr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DC73C860-AC36-FD4E-BD1D-9FCE0F8D8A9D}"/>
                </a:ext>
              </a:extLst>
            </p:cNvPr>
            <p:cNvSpPr txBox="1"/>
            <p:nvPr/>
          </p:nvSpPr>
          <p:spPr>
            <a:xfrm>
              <a:off x="9823450" y="327118"/>
              <a:ext cx="971156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800" dirty="0"/>
                <a:t>Wells Group</a:t>
              </a:r>
            </a:p>
            <a:p>
              <a:r>
                <a:rPr lang="en-US" sz="4800" dirty="0"/>
                <a:t>Preimplantation and gamete genetics</a:t>
              </a:r>
            </a:p>
          </p:txBody>
        </p:sp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465159CB-645E-C447-91F5-BF9DA23037F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36850" y="327118"/>
              <a:ext cx="5632450" cy="1782771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6F89134A-3423-B645-80FE-32F83BC6EF8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8450" y="117206"/>
              <a:ext cx="1981200" cy="1981200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0FFB9748-3885-C94F-B422-6D14A58AC92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35" b="13851"/>
          <a:stretch/>
        </p:blipFill>
        <p:spPr>
          <a:xfrm>
            <a:off x="2508250" y="2454274"/>
            <a:ext cx="5181600" cy="4724401"/>
          </a:xfrm>
          <a:prstGeom prst="rect">
            <a:avLst/>
          </a:prstGeom>
          <a:effectLst>
            <a:softEdge rad="2032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956F395-FF20-D243-BE3F-28B285A537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5003" y="7094653"/>
            <a:ext cx="9169587" cy="4006396"/>
          </a:xfrm>
          <a:prstGeom prst="rect">
            <a:avLst/>
          </a:prstGeom>
          <a:effectLst>
            <a:softEdge rad="2032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372C074-3DD7-EF4A-B7FF-73B49C44A6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7670" y="2489950"/>
            <a:ext cx="6217380" cy="4663034"/>
          </a:xfrm>
          <a:prstGeom prst="rect">
            <a:avLst/>
          </a:prstGeom>
          <a:effectLst>
            <a:softEdge rad="190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00C04B5-3E8B-7243-8028-1B94876FED6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4590" y="7094653"/>
            <a:ext cx="5325596" cy="3994197"/>
          </a:xfrm>
          <a:prstGeom prst="rect">
            <a:avLst/>
          </a:prstGeom>
          <a:effectLst>
            <a:softEdge rad="190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7A5E77-719E-7D40-BB15-B78322ED415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47" r="11714"/>
          <a:stretch/>
        </p:blipFill>
        <p:spPr>
          <a:xfrm>
            <a:off x="7689850" y="2489949"/>
            <a:ext cx="4867402" cy="4653957"/>
          </a:xfrm>
          <a:prstGeom prst="rect">
            <a:avLst/>
          </a:prstGeom>
          <a:effectLst>
            <a:softEdge rad="190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9BF7DB5-ECE9-9849-92EF-2660CB4084F6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23647" b="-4232"/>
          <a:stretch/>
        </p:blipFill>
        <p:spPr>
          <a:xfrm>
            <a:off x="1517650" y="2225675"/>
            <a:ext cx="17401520" cy="9348669"/>
          </a:xfrm>
          <a:prstGeom prst="rect">
            <a:avLst/>
          </a:prstGeom>
          <a:effectLst>
            <a:softEdge rad="190500"/>
          </a:effectLst>
        </p:spPr>
      </p:pic>
    </p:spTree>
    <p:extLst>
      <p:ext uri="{BB962C8B-B14F-4D97-AF65-F5344CB8AC3E}">
        <p14:creationId xmlns:p14="http://schemas.microsoft.com/office/powerpoint/2010/main" val="3522858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9B1C5D2-E63D-374B-883C-4482C5ABD47C}"/>
              </a:ext>
            </a:extLst>
          </p:cNvPr>
          <p:cNvGrpSpPr/>
          <p:nvPr/>
        </p:nvGrpSpPr>
        <p:grpSpPr>
          <a:xfrm>
            <a:off x="298450" y="117206"/>
            <a:ext cx="19236569" cy="1992683"/>
            <a:chOff x="298450" y="117206"/>
            <a:chExt cx="19236569" cy="199268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84F04F6-45CA-1B40-A918-1CC982758E2E}"/>
                </a:ext>
              </a:extLst>
            </p:cNvPr>
            <p:cNvSpPr txBox="1"/>
            <p:nvPr/>
          </p:nvSpPr>
          <p:spPr>
            <a:xfrm>
              <a:off x="9823450" y="327118"/>
              <a:ext cx="971156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/>
                <a:t>Wells Group</a:t>
              </a:r>
            </a:p>
            <a:p>
              <a:r>
                <a:rPr lang="en-GB" sz="4800"/>
                <a:t>Preimplantation and gamete genetics</a:t>
              </a:r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7EAA3804-8E9E-214C-8A75-49161758B4F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736850" y="327118"/>
              <a:ext cx="5632450" cy="1782771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D0BF86A0-8608-D442-8F53-8A303361C09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298450" y="117206"/>
              <a:ext cx="1981200" cy="1981200"/>
            </a:xfrm>
            <a:prstGeom prst="rect">
              <a:avLst/>
            </a:prstGeom>
          </p:spPr>
        </p:pic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94A91662-9F57-9044-8824-D42684BD222E}"/>
              </a:ext>
            </a:extLst>
          </p:cNvPr>
          <p:cNvSpPr txBox="1"/>
          <p:nvPr/>
        </p:nvSpPr>
        <p:spPr>
          <a:xfrm>
            <a:off x="697290" y="2835275"/>
            <a:ext cx="129513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Key research aims: DNA repair and Genome Editing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7E145B1-2B72-5E47-9EC4-9E167598ABCD}"/>
              </a:ext>
            </a:extLst>
          </p:cNvPr>
          <p:cNvSpPr txBox="1"/>
          <p:nvPr/>
        </p:nvSpPr>
        <p:spPr>
          <a:xfrm>
            <a:off x="724606" y="3727350"/>
            <a:ext cx="15022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Evaluate DNA repair pathway competence during the preimplantation phase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78F7F0A-A8F7-A24A-BD2B-97E85E358952}"/>
              </a:ext>
            </a:extLst>
          </p:cNvPr>
          <p:cNvSpPr txBox="1"/>
          <p:nvPr/>
        </p:nvSpPr>
        <p:spPr>
          <a:xfrm>
            <a:off x="755650" y="4558347"/>
            <a:ext cx="18138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Assess safety and efficiency of genome editing technologies applied to gametes and embryos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128CC97-59DD-CE44-B6F4-2CED5E419B11}"/>
              </a:ext>
            </a:extLst>
          </p:cNvPr>
          <p:cNvSpPr txBox="1"/>
          <p:nvPr/>
        </p:nvSpPr>
        <p:spPr>
          <a:xfrm>
            <a:off x="724606" y="5389344"/>
            <a:ext cx="175612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Explore possibilities of CRISPR-mediated chromosome demolition in aneuploid cells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16CD66C-C4C5-A04C-9095-2730DC48277C}"/>
              </a:ext>
            </a:extLst>
          </p:cNvPr>
          <p:cNvGrpSpPr/>
          <p:nvPr/>
        </p:nvGrpSpPr>
        <p:grpSpPr>
          <a:xfrm>
            <a:off x="10509250" y="6709276"/>
            <a:ext cx="7961566" cy="2630239"/>
            <a:chOff x="4343400" y="3749675"/>
            <a:chExt cx="11417300" cy="3771900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8A465557-5E0B-BB4A-88F8-AFC4E73CC0FF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43400" y="3787775"/>
              <a:ext cx="11417300" cy="3733800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65A50146-EE27-184E-97F3-9A51A04A06E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36"/>
            <a:stretch/>
          </p:blipFill>
          <p:spPr>
            <a:xfrm>
              <a:off x="12465050" y="3749675"/>
              <a:ext cx="3225800" cy="1066800"/>
            </a:xfrm>
            <a:prstGeom prst="rect">
              <a:avLst/>
            </a:prstGeom>
          </p:spPr>
        </p:pic>
      </p:grpSp>
      <p:pic>
        <p:nvPicPr>
          <p:cNvPr id="27" name="My Movie 1.mp4">
            <a:hlinkClick r:id="" action="ppaction://media"/>
            <a:extLst>
              <a:ext uri="{FF2B5EF4-FFF2-40B4-BE49-F238E27FC236}">
                <a16:creationId xmlns:a16="http://schemas.microsoft.com/office/drawing/2014/main" id="{5230FA3F-EE0E-A042-911D-E0ACBC29AAE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>
                  <p14:trim st="29771"/>
                </p14:media>
              </p:ext>
            </p:extLst>
          </p:nvPr>
        </p:nvPicPr>
        <p:blipFill rotWithShape="1">
          <a:blip r:embed="rId15"/>
          <a:srcRect r="12031"/>
          <a:stretch/>
        </p:blipFill>
        <p:spPr>
          <a:xfrm>
            <a:off x="3455231" y="6721475"/>
            <a:ext cx="3575041" cy="2286000"/>
          </a:xfrm>
          <a:prstGeom prst="rect">
            <a:avLst/>
          </a:prstGeom>
        </p:spPr>
      </p:pic>
      <p:pic>
        <p:nvPicPr>
          <p:cNvPr id="28" name="Picture 27" descr="Sox17 cdx2 oct4.psd">
            <a:extLst>
              <a:ext uri="{FF2B5EF4-FFF2-40B4-BE49-F238E27FC236}">
                <a16:creationId xmlns:a16="http://schemas.microsoft.com/office/drawing/2014/main" id="{6DA2E59C-7050-D54E-8481-6BADFF55F5A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9824" y="6721475"/>
            <a:ext cx="2251848" cy="2286815"/>
          </a:xfrm>
          <a:prstGeom prst="rect">
            <a:avLst/>
          </a:prstGeom>
        </p:spPr>
      </p:pic>
      <p:pic>
        <p:nvPicPr>
          <p:cNvPr id="29" name="z D2017.01.26_S0071_I045_wells_15_video_human embryo - OCT4 exon2b plus Cas9 protein cyto inj2">
            <a:hlinkClick r:id="" action="ppaction://media"/>
            <a:extLst>
              <a:ext uri="{FF2B5EF4-FFF2-40B4-BE49-F238E27FC236}">
                <a16:creationId xmlns:a16="http://schemas.microsoft.com/office/drawing/2014/main" id="{7919E4D5-C6B0-5648-8383-729736ACEDED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 rotWithShape="1">
          <a:blip r:embed="rId17"/>
          <a:srcRect l="23543" r="23325"/>
          <a:stretch/>
        </p:blipFill>
        <p:spPr>
          <a:xfrm>
            <a:off x="7493831" y="6725968"/>
            <a:ext cx="2155006" cy="228150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4CFA456E-2E8B-F14E-9FCD-2070B8A50751}"/>
              </a:ext>
            </a:extLst>
          </p:cNvPr>
          <p:cNvSpPr txBox="1"/>
          <p:nvPr/>
        </p:nvSpPr>
        <p:spPr>
          <a:xfrm>
            <a:off x="697290" y="2835275"/>
            <a:ext cx="177028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Key research aims: Meiotic spindle transfer and mitochondrial biology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D97424B-62C0-304F-9E6B-EC78BD189D42}"/>
              </a:ext>
            </a:extLst>
          </p:cNvPr>
          <p:cNvSpPr txBox="1"/>
          <p:nvPr/>
        </p:nvSpPr>
        <p:spPr>
          <a:xfrm>
            <a:off x="724606" y="3727350"/>
            <a:ext cx="153009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Investigate the potential of meiotic spindle transfer in the context of infertility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92D85AE-2576-5248-8771-C82AD3E672D5}"/>
              </a:ext>
            </a:extLst>
          </p:cNvPr>
          <p:cNvSpPr txBox="1"/>
          <p:nvPr/>
        </p:nvSpPr>
        <p:spPr>
          <a:xfrm>
            <a:off x="755650" y="4558347"/>
            <a:ext cx="156809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Evaluate involvement of mitochondrial mutations in embryo implantation failure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C3B59D2-6E32-3248-B355-0CB01AE7C6FB}"/>
              </a:ext>
            </a:extLst>
          </p:cNvPr>
          <p:cNvSpPr txBox="1"/>
          <p:nvPr/>
        </p:nvSpPr>
        <p:spPr>
          <a:xfrm>
            <a:off x="724606" y="5389344"/>
            <a:ext cx="175612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Assess the efficacy of Preimplantation Genetic Testing for </a:t>
            </a:r>
            <a:r>
              <a:rPr lang="en-GB" sz="3600" dirty="0" err="1"/>
              <a:t>mtDNA</a:t>
            </a:r>
            <a:r>
              <a:rPr lang="en-GB" sz="3600" dirty="0"/>
              <a:t> disorders</a:t>
            </a:r>
          </a:p>
        </p:txBody>
      </p:sp>
      <p:pic>
        <p:nvPicPr>
          <p:cNvPr id="34" name="Blasto Biop 30.09.02.mpg">
            <a:hlinkClick r:id="" action="ppaction://media"/>
            <a:extLst>
              <a:ext uri="{FF2B5EF4-FFF2-40B4-BE49-F238E27FC236}">
                <a16:creationId xmlns:a16="http://schemas.microsoft.com/office/drawing/2014/main" id="{69B56FAE-BFFE-C744-A8EC-C99B87CD4A62}"/>
              </a:ext>
            </a:extLst>
          </p:cNvPr>
          <p:cNvPicPr>
            <a:picLocks noChangeAspect="1"/>
          </p:cNvPicPr>
          <p:nvPr>
            <a:videoFile r:link="rId7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61332" y="6721475"/>
            <a:ext cx="3048000" cy="2286000"/>
          </a:xfrm>
          <a:prstGeom prst="rect">
            <a:avLst/>
          </a:prstGeom>
        </p:spPr>
      </p:pic>
      <p:graphicFrame>
        <p:nvGraphicFramePr>
          <p:cNvPr id="35" name="Object 16">
            <a:extLst>
              <a:ext uri="{FF2B5EF4-FFF2-40B4-BE49-F238E27FC236}">
                <a16:creationId xmlns:a16="http://schemas.microsoft.com/office/drawing/2014/main" id="{8F59B1BE-C246-E243-8395-7A2FBBEADE6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206551"/>
              </p:ext>
            </p:extLst>
          </p:nvPr>
        </p:nvGraphicFramePr>
        <p:xfrm>
          <a:off x="4296780" y="6741362"/>
          <a:ext cx="2617630" cy="2266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7" name="Bitmap Image" r:id="rId19" imgW="4401164" imgH="3962953" progId="PBrush">
                  <p:embed/>
                </p:oleObj>
              </mc:Choice>
              <mc:Fallback>
                <p:oleObj name="Bitmap Image" r:id="rId19" imgW="4401164" imgH="3962953" progId="PBrush">
                  <p:embed/>
                  <p:pic>
                    <p:nvPicPr>
                      <p:cNvPr id="37" name="Object 16">
                        <a:extLst>
                          <a:ext uri="{FF2B5EF4-FFF2-40B4-BE49-F238E27FC236}">
                            <a16:creationId xmlns:a16="http://schemas.microsoft.com/office/drawing/2014/main" id="{DD254F7B-7251-564C-9B75-712B5F66400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96780" y="6741362"/>
                        <a:ext cx="2617630" cy="2266113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6" name="Picture 2" descr="http://www.google.co.uk/url?sa=i&amp;source=images&amp;cd=&amp;docid=D0G1NC4e3BZJfM&amp;tbnid=p68JFsm5lrfwtM:&amp;ved=0CAUQjBwwAA&amp;url=http%3A%2F%2Fnews.bbcimg.co.uk%2Fmedia%2Fimages%2F68579000%2Fjpg%2F_68579219_baby.jpg&amp;ei=84lmUuSnDMWl4APu9IGgDA&amp;psig=AFQjCNGcf-1rGuva2XjiZZeDLF1vsE-pmQ&amp;ust=1382538099261904">
            <a:extLst>
              <a:ext uri="{FF2B5EF4-FFF2-40B4-BE49-F238E27FC236}">
                <a16:creationId xmlns:a16="http://schemas.microsoft.com/office/drawing/2014/main" id="{999D42FF-7C00-544E-8185-3718E07D33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67" r="11438"/>
          <a:stretch/>
        </p:blipFill>
        <p:spPr bwMode="auto">
          <a:xfrm>
            <a:off x="7401858" y="6751395"/>
            <a:ext cx="2971800" cy="225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49E320E7-05E1-FD4E-ABC9-9C82C09F7270}"/>
              </a:ext>
            </a:extLst>
          </p:cNvPr>
          <p:cNvGrpSpPr/>
          <p:nvPr/>
        </p:nvGrpSpPr>
        <p:grpSpPr>
          <a:xfrm>
            <a:off x="10562048" y="6721475"/>
            <a:ext cx="8234372" cy="3162422"/>
            <a:chOff x="11190278" y="4224969"/>
            <a:chExt cx="8234372" cy="2952170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640C9662-E915-AA4E-916E-52F88A4F82A1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190278" y="4340855"/>
              <a:ext cx="8234372" cy="2836284"/>
            </a:xfrm>
            <a:prstGeom prst="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C66BDCCC-4605-E647-8A7D-8982ADC1287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36"/>
            <a:stretch/>
          </p:blipFill>
          <p:spPr>
            <a:xfrm>
              <a:off x="16870420" y="4224969"/>
              <a:ext cx="2249430" cy="743906"/>
            </a:xfrm>
            <a:prstGeom prst="rect">
              <a:avLst/>
            </a:prstGeom>
          </p:spPr>
        </p:pic>
      </p:grpSp>
      <p:pic>
        <p:nvPicPr>
          <p:cNvPr id="40" name="Expanded Blastocyst-BF aspiration.mp4">
            <a:hlinkClick r:id="" action="ppaction://media"/>
            <a:extLst>
              <a:ext uri="{FF2B5EF4-FFF2-40B4-BE49-F238E27FC236}">
                <a16:creationId xmlns:a16="http://schemas.microsoft.com/office/drawing/2014/main" id="{F4C5EAD9-E833-0E40-8C44-C08A3AD8D93D}"/>
              </a:ext>
            </a:extLst>
          </p:cNvPr>
          <p:cNvPicPr>
            <a:picLocks noChangeAspect="1"/>
          </p:cNvPicPr>
          <p:nvPr>
            <a:videoFile r:link="rId9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719014" y="5770526"/>
            <a:ext cx="3027670" cy="2270752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D5099E4D-B3A0-1C4C-90B8-94E440179758}"/>
              </a:ext>
            </a:extLst>
          </p:cNvPr>
          <p:cNvSpPr txBox="1"/>
          <p:nvPr/>
        </p:nvSpPr>
        <p:spPr>
          <a:xfrm>
            <a:off x="697290" y="2835275"/>
            <a:ext cx="149110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Key research aims: Preimplantation genetics and diagnoses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4CC541B-C2E5-E04A-88B6-055040CA0FF4}"/>
              </a:ext>
            </a:extLst>
          </p:cNvPr>
          <p:cNvSpPr txBox="1"/>
          <p:nvPr/>
        </p:nvSpPr>
        <p:spPr>
          <a:xfrm>
            <a:off x="724606" y="3727350"/>
            <a:ext cx="149289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Create more accurate, more comprehensive and lower cost methods of PGT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6894494-AE10-9340-8229-6CBF367A201A}"/>
              </a:ext>
            </a:extLst>
          </p:cNvPr>
          <p:cNvSpPr txBox="1"/>
          <p:nvPr/>
        </p:nvSpPr>
        <p:spPr>
          <a:xfrm>
            <a:off x="755650" y="4558347"/>
            <a:ext cx="175224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Explore the evolution of the epigenome and transcriptome during the first few days of life 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85E896C6-D44C-2041-8053-E0E07E49D25C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409" y="8276831"/>
            <a:ext cx="2541723" cy="2247703"/>
          </a:xfrm>
          <a:prstGeom prst="rect">
            <a:avLst/>
          </a:prstGeom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8521F468-B887-3E48-9AF3-48F7D9D10EEC}"/>
              </a:ext>
            </a:extLst>
          </p:cNvPr>
          <p:cNvGrpSpPr/>
          <p:nvPr/>
        </p:nvGrpSpPr>
        <p:grpSpPr>
          <a:xfrm>
            <a:off x="11844064" y="8163900"/>
            <a:ext cx="7692626" cy="2884292"/>
            <a:chOff x="11238929" y="8011991"/>
            <a:chExt cx="8345506" cy="3129084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6A910C44-A6C1-ED4F-B7DB-7AA893123D0A}"/>
                </a:ext>
              </a:extLst>
            </p:cNvPr>
            <p:cNvGrpSpPr/>
            <p:nvPr/>
          </p:nvGrpSpPr>
          <p:grpSpPr>
            <a:xfrm>
              <a:off x="11238929" y="8011991"/>
              <a:ext cx="8345506" cy="3129084"/>
              <a:chOff x="11196628" y="5318573"/>
              <a:chExt cx="8345506" cy="3129084"/>
            </a:xfrm>
          </p:grpSpPr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7C780C28-E7FB-B744-B34B-5C71BF12F364}"/>
                  </a:ext>
                </a:extLst>
              </p:cNvPr>
              <p:cNvSpPr/>
              <p:nvPr/>
            </p:nvSpPr>
            <p:spPr>
              <a:xfrm>
                <a:off x="11240323" y="5318573"/>
                <a:ext cx="8301811" cy="309956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49" name="Picture 48">
                <a:extLst>
                  <a:ext uri="{FF2B5EF4-FFF2-40B4-BE49-F238E27FC236}">
                    <a16:creationId xmlns:a16="http://schemas.microsoft.com/office/drawing/2014/main" id="{65689D97-4F61-1D46-90EE-97F6E7F4BFF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196628" y="5932445"/>
                <a:ext cx="8039696" cy="2515212"/>
              </a:xfrm>
              <a:prstGeom prst="rect">
                <a:avLst/>
              </a:prstGeom>
            </p:spPr>
          </p:pic>
        </p:grpSp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24CA24DA-C4AC-AC4F-8268-BDAA27B6B4EF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2850" y="8032672"/>
              <a:ext cx="2637065" cy="1010875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F1A14E8-3BDE-444E-B9F9-C1E8D8E59034}"/>
              </a:ext>
            </a:extLst>
          </p:cNvPr>
          <p:cNvGrpSpPr/>
          <p:nvPr/>
        </p:nvGrpSpPr>
        <p:grpSpPr>
          <a:xfrm>
            <a:off x="4140416" y="5498939"/>
            <a:ext cx="7458691" cy="2750678"/>
            <a:chOff x="10966449" y="4960770"/>
            <a:chExt cx="8091717" cy="2984131"/>
          </a:xfrm>
        </p:grpSpPr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D87D52E2-13F8-A745-B11E-6E0CA413DDA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392" t="27343"/>
            <a:stretch/>
          </p:blipFill>
          <p:spPr>
            <a:xfrm>
              <a:off x="10966449" y="5776721"/>
              <a:ext cx="8091717" cy="2168180"/>
            </a:xfrm>
            <a:prstGeom prst="rect">
              <a:avLst/>
            </a:prstGeom>
          </p:spPr>
        </p:pic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A6D77C62-72B6-3D46-A641-797A3F2D414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" r="17518" b="73646"/>
            <a:stretch/>
          </p:blipFill>
          <p:spPr>
            <a:xfrm>
              <a:off x="11042650" y="4960770"/>
              <a:ext cx="7888306" cy="78642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4424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67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4024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32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36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84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9" dur="37525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9" dur="37525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8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video>
              <p:cMediaNode vol="80000">
                <p:cTn id="149" fill="hold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video>
              <p:cMediaNode vol="80000">
                <p:cTn id="150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5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video>
              <p:cMediaNode vol="80000">
                <p:cTn id="156" fill="hold" display="0">
                  <p:stCondLst>
                    <p:cond delay="indefinite"/>
                  </p:stCondLst>
                </p:cTn>
                <p:tgtEl>
                  <p:spTgt spid="34"/>
                </p:tgtEl>
              </p:cMediaNode>
            </p:video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1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video>
              <p:cMediaNode vol="80000">
                <p:cTn id="162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</p:childTnLst>
        </p:cTn>
      </p:par>
    </p:tnLst>
    <p:bldLst>
      <p:bldP spid="20" grpId="0"/>
      <p:bldP spid="21" grpId="0"/>
      <p:bldP spid="22" grpId="0"/>
      <p:bldP spid="23" grpId="0"/>
      <p:bldP spid="30" grpId="0"/>
      <p:bldP spid="30" grpId="1"/>
      <p:bldP spid="31" grpId="0"/>
      <p:bldP spid="31" grpId="1"/>
      <p:bldP spid="32" grpId="0"/>
      <p:bldP spid="32" grpId="1"/>
      <p:bldP spid="33" grpId="0"/>
      <p:bldP spid="33" grpId="1"/>
      <p:bldP spid="41" grpId="0"/>
      <p:bldP spid="42" grpId="0"/>
      <p:bldP spid="4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9B1C5D2-E63D-374B-883C-4482C5ABD47C}"/>
              </a:ext>
            </a:extLst>
          </p:cNvPr>
          <p:cNvGrpSpPr/>
          <p:nvPr/>
        </p:nvGrpSpPr>
        <p:grpSpPr>
          <a:xfrm>
            <a:off x="298450" y="117206"/>
            <a:ext cx="19236569" cy="1992683"/>
            <a:chOff x="298450" y="117206"/>
            <a:chExt cx="19236569" cy="199268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84F04F6-45CA-1B40-A918-1CC982758E2E}"/>
                </a:ext>
              </a:extLst>
            </p:cNvPr>
            <p:cNvSpPr txBox="1"/>
            <p:nvPr/>
          </p:nvSpPr>
          <p:spPr>
            <a:xfrm>
              <a:off x="9823450" y="327118"/>
              <a:ext cx="971156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/>
                <a:t>Wells Group</a:t>
              </a:r>
            </a:p>
            <a:p>
              <a:r>
                <a:rPr lang="en-GB" sz="4800"/>
                <a:t>Preimplantation and gamete genetics</a:t>
              </a:r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7EAA3804-8E9E-214C-8A75-49161758B4F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36850" y="327118"/>
              <a:ext cx="5632450" cy="1782771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D0BF86A0-8608-D442-8F53-8A303361C0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8450" y="117206"/>
              <a:ext cx="1981200" cy="1981200"/>
            </a:xfrm>
            <a:prstGeom prst="rect">
              <a:avLst/>
            </a:prstGeom>
          </p:spPr>
        </p:pic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94A91662-9F57-9044-8824-D42684BD222E}"/>
              </a:ext>
            </a:extLst>
          </p:cNvPr>
          <p:cNvSpPr txBox="1"/>
          <p:nvPr/>
        </p:nvSpPr>
        <p:spPr>
          <a:xfrm>
            <a:off x="697290" y="2835275"/>
            <a:ext cx="49151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Key collaborations: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D2BC7A2-9B06-CA42-ACD3-D53FBF6A25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4050" y="4075397"/>
            <a:ext cx="3810000" cy="150048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5090C5BC-A91F-6546-8468-368DAC43E7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2872" y="6580092"/>
            <a:ext cx="5459007" cy="126649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9552CF3-6C79-7B46-AE46-46BEAB24B5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8050" y="9061386"/>
            <a:ext cx="5371881" cy="154628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51A623BA-BC47-F84C-979D-813C6E099B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8050" y="4230436"/>
            <a:ext cx="5371884" cy="134544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EA1820A-203E-6344-AC85-9D385A98F8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90" y="5987429"/>
            <a:ext cx="2420560" cy="2636775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08132513-9983-6A4B-A2F6-958D71423971}"/>
              </a:ext>
            </a:extLst>
          </p:cNvPr>
          <p:cNvSpPr txBox="1"/>
          <p:nvPr/>
        </p:nvSpPr>
        <p:spPr>
          <a:xfrm>
            <a:off x="11952894" y="2843486"/>
            <a:ext cx="23583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Funding: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544481-8957-D744-9693-C99751FA387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2586" y="4092689"/>
            <a:ext cx="7157264" cy="14831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219D7E-8AB9-774E-A1C6-CD799277D07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2586" y="5994087"/>
            <a:ext cx="6616700" cy="1143000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B92DA9BB-081A-8940-95D2-EDAC7C16B3BF}"/>
              </a:ext>
            </a:extLst>
          </p:cNvPr>
          <p:cNvSpPr txBox="1"/>
          <p:nvPr/>
        </p:nvSpPr>
        <p:spPr>
          <a:xfrm>
            <a:off x="10442137" y="8208705"/>
            <a:ext cx="30408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Challenges: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DEC9378-C137-214F-A767-4C1FDC417590}"/>
              </a:ext>
            </a:extLst>
          </p:cNvPr>
          <p:cNvSpPr txBox="1"/>
          <p:nvPr/>
        </p:nvSpPr>
        <p:spPr>
          <a:xfrm>
            <a:off x="10483913" y="9155413"/>
            <a:ext cx="1861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Space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AB496A9-2584-7546-ADE1-BE1089127474}"/>
              </a:ext>
            </a:extLst>
          </p:cNvPr>
          <p:cNvSpPr txBox="1"/>
          <p:nvPr/>
        </p:nvSpPr>
        <p:spPr>
          <a:xfrm>
            <a:off x="10514957" y="9986410"/>
            <a:ext cx="22653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Funding</a:t>
            </a:r>
          </a:p>
        </p:txBody>
      </p:sp>
    </p:spTree>
    <p:extLst>
      <p:ext uri="{BB962C8B-B14F-4D97-AF65-F5344CB8AC3E}">
        <p14:creationId xmlns:p14="http://schemas.microsoft.com/office/powerpoint/2010/main" val="25644501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1E2B6A474075A440AB92BFB6399D963F" ma:contentTypeVersion="13" ma:contentTypeDescription="Crear nuevo documento." ma:contentTypeScope="" ma:versionID="d64c7d3e9a11730336f3dd944e1add56">
  <xsd:schema xmlns:xsd="http://www.w3.org/2001/XMLSchema" xmlns:xs="http://www.w3.org/2001/XMLSchema" xmlns:p="http://schemas.microsoft.com/office/2006/metadata/properties" xmlns:ns3="c419cc26-77c7-4a95-a53c-108ab67fc5c6" xmlns:ns4="406ee683-a543-41b2-883d-0f42d92cb41e" targetNamespace="http://schemas.microsoft.com/office/2006/metadata/properties" ma:root="true" ma:fieldsID="9359c83f46a60b29b7835c0ba2bf556e" ns3:_="" ns4:_="">
    <xsd:import namespace="c419cc26-77c7-4a95-a53c-108ab67fc5c6"/>
    <xsd:import namespace="406ee683-a543-41b2-883d-0f42d92cb41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19cc26-77c7-4a95-a53c-108ab67fc5c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6ee683-a543-41b2-883d-0f42d92cb41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Compartido con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Detalles de uso compartido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Hash de la sugerencia para compartir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55FD0C2-7206-47C3-9C3C-484AAF14C15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36D4BF8-FE42-4C09-8F63-3CA1073C72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419cc26-77c7-4a95-a53c-108ab67fc5c6"/>
    <ds:schemaRef ds:uri="406ee683-a543-41b2-883d-0f42d92cb4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5E63051-5A61-4BE0-8A03-F1D7E3C66223}">
  <ds:schemaRefs>
    <ds:schemaRef ds:uri="http://www.w3.org/XML/1998/namespace"/>
    <ds:schemaRef ds:uri="http://purl.org/dc/terms/"/>
    <ds:schemaRef ds:uri="c419cc26-77c7-4a95-a53c-108ab67fc5c6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dcmitype/"/>
    <ds:schemaRef ds:uri="406ee683-a543-41b2-883d-0f42d92cb41e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4383</TotalTime>
  <Words>143</Words>
  <Application>Microsoft Macintosh PowerPoint</Application>
  <PresentationFormat>Custom</PresentationFormat>
  <Paragraphs>22</Paragraphs>
  <Slides>3</Slides>
  <Notes>0</Notes>
  <HiddenSlides>0</HiddenSlides>
  <MMClips>4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Gotham</vt:lpstr>
      <vt:lpstr>Office Theme</vt:lpstr>
      <vt:lpstr>Bitmap Image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Presentacion JUNO</dc:title>
  <cp:lastModifiedBy>Dagan Wells</cp:lastModifiedBy>
  <cp:revision>58</cp:revision>
  <dcterms:created xsi:type="dcterms:W3CDTF">2020-09-02T10:57:30Z</dcterms:created>
  <dcterms:modified xsi:type="dcterms:W3CDTF">2021-09-28T11:48:45Z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2020-09-02T00:00:00Z</vt:filetime>
  </property>
  <property fmtid="{D5CDD505-2E9C-101B-9397-08002B2CF9AE}" pid="3" name="Creator">
    <vt:lpwstr>Adobe Illustrator 24.3 (Macintosh)</vt:lpwstr>
  </property>
  <property fmtid="{D5CDD505-2E9C-101B-9397-08002B2CF9AE}" pid="4" name="LastSaved">
    <vt:filetime>2020-09-02T00:00:00Z</vt:filetime>
  </property>
  <property fmtid="{D5CDD505-2E9C-101B-9397-08002B2CF9AE}" pid="5" name="ContentTypeId">
    <vt:lpwstr>0x0101001E2B6A474075A440AB92BFB6399D963F</vt:lpwstr>
  </property>
</Properties>
</file>